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322" r:id="rId5"/>
    <p:sldId id="321" r:id="rId6"/>
    <p:sldId id="320" r:id="rId7"/>
    <p:sldId id="319" r:id="rId8"/>
    <p:sldId id="318" r:id="rId9"/>
    <p:sldId id="317" r:id="rId10"/>
    <p:sldId id="316" r:id="rId11"/>
    <p:sldId id="315" r:id="rId12"/>
    <p:sldId id="314" r:id="rId13"/>
    <p:sldId id="313" r:id="rId14"/>
    <p:sldId id="312" r:id="rId15"/>
    <p:sldId id="311" r:id="rId16"/>
    <p:sldId id="310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8BF"/>
    <a:srgbClr val="5869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388" autoAdjust="0"/>
  </p:normalViewPr>
  <p:slideViewPr>
    <p:cSldViewPr snapToGrid="0">
      <p:cViewPr varScale="1">
        <p:scale>
          <a:sx n="105" d="100"/>
          <a:sy n="105" d="100"/>
        </p:scale>
        <p:origin x="264" y="68"/>
      </p:cViewPr>
      <p:guideLst/>
    </p:cSldViewPr>
  </p:slideViewPr>
  <p:outlineViewPr>
    <p:cViewPr>
      <p:scale>
        <a:sx n="33" d="100"/>
        <a:sy n="33" d="100"/>
      </p:scale>
      <p:origin x="0" y="-77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80" y="5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6205E-B305-4B90-9534-3C5E99A0275E}" type="datetimeFigureOut">
              <a:rPr lang="en-US" smtClean="0"/>
              <a:t>6/29/2025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623C-86E0-4A85-83FB-F4A716956F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22F1-E430-42A1-A473-1759336AECCE}" type="datetimeFigureOut">
              <a:rPr lang="en-US" smtClean="0"/>
              <a:t>6/29/2025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7554-D10C-4E29-B8E6-BB7111FA6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5" y="690511"/>
            <a:ext cx="518582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784555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1468814" y="2057400"/>
            <a:ext cx="3091027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EA708189-1532-1BDD-104F-4D8556146CEE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5097463" y="2051976"/>
            <a:ext cx="6180137" cy="3867538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6E0EC71B-95A1-C740-6B1F-F8DF02E2D1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299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2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B0AB10A-3CAB-D4C0-3CB1-401461802BD3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468814" y="2066731"/>
            <a:ext cx="6452876" cy="3867538"/>
          </a:xfrm>
        </p:spPr>
        <p:txBody>
          <a:bodyPr lIns="0">
            <a:normAutofit/>
          </a:bodyPr>
          <a:lstStyle>
            <a:lvl1pPr>
              <a:lnSpc>
                <a:spcPct val="100000"/>
              </a:lnSpc>
              <a:spcAft>
                <a:spcPts val="600"/>
              </a:spcAft>
              <a:defRPr sz="2000"/>
            </a:lvl1pPr>
            <a:lvl2pPr>
              <a:lnSpc>
                <a:spcPct val="100000"/>
              </a:lnSpc>
              <a:spcAft>
                <a:spcPts val="600"/>
              </a:spcAft>
              <a:defRPr sz="2000"/>
            </a:lvl2pPr>
            <a:lvl3pPr>
              <a:lnSpc>
                <a:spcPct val="100000"/>
              </a:lnSpc>
              <a:spcBef>
                <a:spcPts val="1000"/>
              </a:spcBef>
              <a:spcAft>
                <a:spcPts val="600"/>
              </a:spcAft>
              <a:defRPr sz="2000"/>
            </a:lvl3pPr>
            <a:lvl4pPr>
              <a:lnSpc>
                <a:spcPct val="100000"/>
              </a:lnSpc>
              <a:spcAft>
                <a:spcPts val="1200"/>
              </a:spcAft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7DBA8ADB-B20F-8404-46AB-AF67E25C7C7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169196" y="2066731"/>
            <a:ext cx="3108391" cy="386753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Aft>
                <a:spcPts val="6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14D5F7-E70A-5F97-5C8F-95B9E1B6D49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814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Table Placeholder 8">
            <a:extLst>
              <a:ext uri="{FF2B5EF4-FFF2-40B4-BE49-F238E27FC236}">
                <a16:creationId xmlns:a16="http://schemas.microsoft.com/office/drawing/2014/main" id="{CB43608F-0A38-CF4A-4B3B-F1212E786FD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1487488" y="2057400"/>
            <a:ext cx="9790112" cy="3886200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5DA3688-07D1-82D9-6818-C95E9A69C2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357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bg>
      <p:bgPr>
        <a:solidFill>
          <a:schemeClr val="accent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1B5E70F-EF03-B535-2505-BC971E3BC3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794424E-93DD-A404-D05E-EF6030A76D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B03A3B6B-5129-A46A-A20C-5D7BC706C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4E401A1-8CEE-5E1B-343B-D737433AE6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17614" y="690511"/>
            <a:ext cx="4964671" cy="5253089"/>
          </a:xfrm>
        </p:spPr>
        <p:txBody>
          <a:bodyPr anchor="b">
            <a:normAutofit/>
          </a:bodyPr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D608249-3D60-D3B2-68C5-778D0EA18F2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2286" y="690465"/>
            <a:ext cx="4784372" cy="5253089"/>
          </a:xfrm>
        </p:spPr>
        <p:txBody>
          <a:bodyPr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  <a:defRPr sz="2000">
                <a:solidFill>
                  <a:schemeClr val="bg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001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3748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5583" y="737115"/>
            <a:ext cx="4640418" cy="5407091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6388461" y="737115"/>
            <a:ext cx="4449712" cy="5407091"/>
          </a:xfrm>
        </p:spPr>
        <p:txBody>
          <a:bodyPr lIns="0" tIns="0" rIns="0" bIns="0" anchor="ctr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E9F5D75-1D8F-F695-81F8-4A6D0C67821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245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1278294"/>
            <a:ext cx="5000318" cy="490414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642169" y="-1"/>
            <a:ext cx="4635426" cy="6857999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029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BB6B956C-A124-5A7C-EBD4-CBB618B9BC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53827" y="3508311"/>
            <a:ext cx="9923770" cy="1438762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B92702B-E14C-886C-445A-349265F3759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5600" y="0"/>
            <a:ext cx="10361995" cy="3429000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C76C37-CBD2-36CF-1413-53DD1CB4A5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10D1AAD-E663-5B8E-CE72-64C1DBF19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C250190-89C1-EAA3-6C2A-15A60C675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68580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D179113D-0374-3934-841E-56AD5AFCF97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353828" y="5228488"/>
            <a:ext cx="9923770" cy="1368256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22722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5" y="503852"/>
            <a:ext cx="9150675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50153" y="2108722"/>
            <a:ext cx="8552264" cy="4119463"/>
          </a:xfrm>
        </p:spPr>
        <p:txBody>
          <a:bodyPr lIns="0" tIns="0" rIns="0" bIns="0">
            <a:normAutofit/>
          </a:bodyPr>
          <a:lstStyle>
            <a:lvl1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1pPr>
            <a:lvl2pPr marL="6858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1430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6002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057400" indent="-2286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45FE61D9-DA99-9DA5-5DD2-C4118066CA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CE64603E-965E-E3BF-203B-F4D9942820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ABAFC1-3E76-DCE6-3A6D-E0020C5BE86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59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507175C5-CB2F-2BAC-3704-54DCD1BF04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8031" y="1068169"/>
            <a:ext cx="10115939" cy="2681549"/>
          </a:xfrm>
        </p:spPr>
        <p:txBody>
          <a:bodyPr anchor="b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01905E-33E7-852F-94E3-8E100B3D1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14400" y="914400"/>
            <a:ext cx="10363200" cy="5029200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B7799F7-CBB1-9649-7D06-F7EEFD4F01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94360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AFC5CA-DB29-4B8C-C004-72E4EC761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12">
            <a:extLst>
              <a:ext uri="{FF2B5EF4-FFF2-40B4-BE49-F238E27FC236}">
                <a16:creationId xmlns:a16="http://schemas.microsoft.com/office/drawing/2014/main" id="{E3CB2D2A-7172-87CE-D493-DAF52D62EBF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38031" y="4027047"/>
            <a:ext cx="10115939" cy="1762783"/>
          </a:xfrm>
          <a:prstGeom prst="rect">
            <a:avLst/>
          </a:prstGeom>
        </p:spPr>
        <p:txBody>
          <a:bodyPr anchor="t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20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0695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" name="Content Placeholder 7">
            <a:extLst>
              <a:ext uri="{FF2B5EF4-FFF2-40B4-BE49-F238E27FC236}">
                <a16:creationId xmlns:a16="http://schemas.microsoft.com/office/drawing/2014/main" id="{AEA3C42D-C3E7-4F13-63E2-96D7A3B21113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4" y="2057401"/>
            <a:ext cx="4627186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668185" y="2057401"/>
            <a:ext cx="4609399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1D40DF0B-6602-19D4-3110-4659C28780D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72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ntent 3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Content Placeholder 7">
            <a:extLst>
              <a:ext uri="{FF2B5EF4-FFF2-40B4-BE49-F238E27FC236}">
                <a16:creationId xmlns:a16="http://schemas.microsoft.com/office/drawing/2014/main" id="{C355854D-70C0-E6E1-2A0C-284D00A21AEC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1468815" y="2057401"/>
            <a:ext cx="3068678" cy="4119463"/>
          </a:xfrm>
        </p:spPr>
        <p:txBody>
          <a:bodyPr lIns="0">
            <a:normAutofit/>
          </a:bodyPr>
          <a:lstStyle>
            <a:lvl1pPr marL="320040" indent="-32004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  <a:defRPr sz="2000"/>
            </a:lvl1pPr>
            <a:lvl2pPr marL="457200" indent="-32004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+mj-lt"/>
              <a:buAutoNum type="alphaLcPeriod"/>
              <a:defRPr sz="2000"/>
            </a:lvl2pPr>
            <a:lvl3pPr marL="9144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rabicParenR"/>
              <a:defRPr sz="2000"/>
            </a:lvl3pPr>
            <a:lvl4pPr marL="1371600" indent="-320040">
              <a:spcBef>
                <a:spcPts val="1000"/>
              </a:spcBef>
              <a:spcAft>
                <a:spcPts val="1200"/>
              </a:spcAft>
              <a:buFont typeface="+mj-lt"/>
              <a:buAutoNum type="alphaLcParenR"/>
              <a:defRPr sz="2000"/>
            </a:lvl4pPr>
            <a:lvl5pPr marL="1828800" indent="-320040">
              <a:spcBef>
                <a:spcPts val="1000"/>
              </a:spcBef>
              <a:spcAft>
                <a:spcPts val="1200"/>
              </a:spcAft>
              <a:buFont typeface="+mj-lt"/>
              <a:buAutoNum type="romanL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5191727" y="2057401"/>
            <a:ext cx="6085857" cy="4119463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228600" indent="-2286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6858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1430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1600200" indent="-2286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D7B331F9-6D4A-5020-969F-E961AF374E1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237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 and Content"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B3424C-4925-A7F7-02CD-84526B2E22E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68814" y="503852"/>
            <a:ext cx="9808773" cy="142758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357912CB-B8F8-1E65-094F-AD3220E6C7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1503363" y="2061969"/>
            <a:ext cx="4592637" cy="4805362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Content Placeholder 7">
            <a:extLst>
              <a:ext uri="{FF2B5EF4-FFF2-40B4-BE49-F238E27FC236}">
                <a16:creationId xmlns:a16="http://schemas.microsoft.com/office/drawing/2014/main" id="{617CE1C3-9892-2E23-986F-80ABB41823D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787262" y="2052736"/>
            <a:ext cx="4490320" cy="4800598"/>
          </a:xfrm>
        </p:spPr>
        <p:txBody>
          <a:bodyPr lIns="0"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None/>
              <a:defRPr sz="2000"/>
            </a:lvl1pPr>
            <a:lvl2pPr marL="800100" indent="-342900">
              <a:lnSpc>
                <a:spcPct val="10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2pPr>
            <a:lvl3pPr marL="12573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3pPr>
            <a:lvl4pPr marL="17145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4pPr>
            <a:lvl5pPr marL="2171700" indent="-342900"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809D86D-3DDE-CA24-4CAA-DF6944B9BCB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389812-0415-9025-AB21-4503F7DF3A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77600" y="0"/>
            <a:ext cx="914400" cy="914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459A5A0-86AD-344B-A0E4-6C5595815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896628" y="0"/>
            <a:ext cx="0" cy="5943600"/>
          </a:xfrm>
          <a:prstGeom prst="line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610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82F216-62F1-7E0B-63FD-51C27CDAA1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1F31D-B959-2AD8-9208-FF08B574D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2C8C7-5C6C-400B-AEC0-4D8178161B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7105D6-7B52-4B7D-9473-BCD571A93A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b="0" cap="all" spc="150" baseline="0">
                <a:solidFill>
                  <a:schemeClr val="bg2">
                    <a:lumMod val="50000"/>
                  </a:schemeClr>
                </a:solidFill>
                <a:latin typeface="Univers Light" panose="020B0403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3EAA0A-7090-4FA3-AD1C-CD4570404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12136" y="5943601"/>
            <a:ext cx="968983" cy="6519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spc="15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2" r:id="rId12"/>
    <p:sldLayoutId id="2147483681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54C9E-20FB-B999-9303-C71D1334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615" y="690511"/>
            <a:ext cx="5185821" cy="5253089"/>
          </a:xfrm>
        </p:spPr>
        <p:txBody>
          <a:bodyPr/>
          <a:lstStyle/>
          <a:p>
            <a:r>
              <a:rPr lang="en-US" dirty="0"/>
              <a:t>Basic</a:t>
            </a:r>
            <a:br>
              <a:rPr lang="en-US" dirty="0"/>
            </a:br>
            <a:r>
              <a:rPr lang="en-US" dirty="0"/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3378822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25AA6ED-97F0-825D-71BB-D4D461E78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Dynamic delivery</a:t>
            </a:r>
            <a:endParaRPr lang="en-ZA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059FD0C-3CC0-6307-C5F3-CCBE0B14A19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468814" y="2057400"/>
            <a:ext cx="3091027" cy="3867538"/>
          </a:xfrm>
        </p:spPr>
        <p:txBody>
          <a:bodyPr/>
          <a:lstStyle/>
          <a:p>
            <a:r>
              <a:rPr lang="en-US" dirty="0"/>
              <a:t>Learn to infuse energy into your delivery to leave a lasting impression</a:t>
            </a:r>
          </a:p>
          <a:p>
            <a:r>
              <a:rPr lang="en-US" dirty="0"/>
              <a:t>One of the goals of effective communication is to motivate your audience</a:t>
            </a:r>
          </a:p>
        </p:txBody>
      </p:sp>
      <p:graphicFrame>
        <p:nvGraphicFramePr>
          <p:cNvPr id="5" name="Table Placeholder 2">
            <a:extLst>
              <a:ext uri="{FF2B5EF4-FFF2-40B4-BE49-F238E27FC236}">
                <a16:creationId xmlns:a16="http://schemas.microsoft.com/office/drawing/2014/main" id="{4BF48F46-6E7D-0880-9D66-315C864F7D0F}"/>
              </a:ext>
            </a:extLst>
          </p:cNvPr>
          <p:cNvGraphicFramePr>
            <a:graphicFrameLocks noGrp="1"/>
          </p:cNvGraphicFramePr>
          <p:nvPr>
            <p:ph type="tbl" sz="quarter" idx="12"/>
            <p:extLst>
              <p:ext uri="{D42A27DB-BD31-4B8C-83A1-F6EECF244321}">
                <p14:modId xmlns:p14="http://schemas.microsoft.com/office/powerpoint/2010/main" val="3602610772"/>
              </p:ext>
            </p:extLst>
          </p:nvPr>
        </p:nvGraphicFramePr>
        <p:xfrm>
          <a:off x="5097463" y="2052638"/>
          <a:ext cx="6179954" cy="389162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36260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2056338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880508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880508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586960">
                <a:tc>
                  <a:txBody>
                    <a:bodyPr/>
                    <a:lstStyle/>
                    <a:p>
                      <a:r>
                        <a:rPr lang="en-US" sz="1800" dirty="0"/>
                        <a:t>Metric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Actual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Audience attendance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# of attendees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40079">
                <a:tc>
                  <a:txBody>
                    <a:bodyPr/>
                    <a:lstStyle/>
                    <a:p>
                      <a:r>
                        <a:rPr lang="en-US" sz="1800" dirty="0"/>
                        <a:t>Engagement duration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Minutes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75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Q&amp;A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# of questions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15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01680">
                <a:tc>
                  <a:txBody>
                    <a:bodyPr/>
                    <a:lstStyle/>
                    <a:p>
                      <a:r>
                        <a:rPr lang="en-US" sz="1800" dirty="0"/>
                        <a:t>Positive feedback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95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859544">
                <a:tc>
                  <a:txBody>
                    <a:bodyPr/>
                    <a:lstStyle/>
                    <a:p>
                      <a:r>
                        <a:rPr lang="en-US" sz="1800" dirty="0"/>
                        <a:t>Rate of information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dirty="0"/>
                        <a:t>85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592F51-55CE-19DC-B632-AD19560BA9D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546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FFCC8-C04D-0071-3B14-4AF828E00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Final tips &amp; takeaways</a:t>
            </a:r>
            <a:endParaRPr lang="en-Z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F0E1748-5A63-CCAD-65B2-FB5DB78846F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68814" y="2066731"/>
            <a:ext cx="6452876" cy="3867538"/>
          </a:xfrm>
        </p:spPr>
        <p:txBody>
          <a:bodyPr>
            <a:normAutofit/>
          </a:bodyPr>
          <a:lstStyle/>
          <a:p>
            <a:r>
              <a:rPr lang="en-US" dirty="0"/>
              <a:t>Consistent rehearsal</a:t>
            </a:r>
          </a:p>
          <a:p>
            <a:pPr lvl="1"/>
            <a:r>
              <a:rPr lang="en-US" dirty="0"/>
              <a:t>Strengthen your familiarity</a:t>
            </a:r>
          </a:p>
          <a:p>
            <a:r>
              <a:rPr lang="en-US" dirty="0"/>
              <a:t>Refine delivery style</a:t>
            </a:r>
          </a:p>
          <a:p>
            <a:pPr lvl="1"/>
            <a:r>
              <a:rPr lang="en-US" dirty="0"/>
              <a:t>Pacing, tone, and emphasis</a:t>
            </a:r>
          </a:p>
          <a:p>
            <a:r>
              <a:rPr lang="en-US" dirty="0"/>
              <a:t>Timing and transitions</a:t>
            </a:r>
          </a:p>
          <a:p>
            <a:pPr lvl="1"/>
            <a:r>
              <a:rPr lang="en-US" dirty="0"/>
              <a:t>Aim for seamless, professional delivery</a:t>
            </a:r>
          </a:p>
          <a:p>
            <a:r>
              <a:rPr lang="en-US" dirty="0"/>
              <a:t>Practice audience</a:t>
            </a:r>
          </a:p>
          <a:p>
            <a:pPr lvl="1"/>
            <a:r>
              <a:rPr lang="en-US" dirty="0"/>
              <a:t>Enlist colleagues to listen &amp; provide feedback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9118A24-4E50-F77D-EF17-46A29F012C3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169196" y="2066731"/>
            <a:ext cx="3108391" cy="3867538"/>
          </a:xfrm>
        </p:spPr>
        <p:txBody>
          <a:bodyPr/>
          <a:lstStyle/>
          <a:p>
            <a:r>
              <a:rPr lang="en-US" dirty="0"/>
              <a:t>Seek feedback</a:t>
            </a:r>
          </a:p>
          <a:p>
            <a:r>
              <a:rPr lang="en-US" dirty="0"/>
              <a:t>Reflect on performance</a:t>
            </a:r>
          </a:p>
          <a:p>
            <a:r>
              <a:rPr lang="en-US" dirty="0"/>
              <a:t>Explore new techniques</a:t>
            </a:r>
          </a:p>
          <a:p>
            <a:r>
              <a:rPr lang="en-US" dirty="0"/>
              <a:t>Set personal goals</a:t>
            </a:r>
          </a:p>
          <a:p>
            <a:r>
              <a:rPr lang="en-US" dirty="0"/>
              <a:t>Iterate and adapt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9D6A759-37B6-1E14-BD05-D652BEECEA3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35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A7BF639-9897-7AC5-9AE9-B87BE1DE7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Speaking engagement metrics</a:t>
            </a:r>
            <a:endParaRPr lang="en-ZA" dirty="0"/>
          </a:p>
        </p:txBody>
      </p:sp>
      <p:graphicFrame>
        <p:nvGraphicFramePr>
          <p:cNvPr id="5" name="Table Placeholder 2">
            <a:extLst>
              <a:ext uri="{FF2B5EF4-FFF2-40B4-BE49-F238E27FC236}">
                <a16:creationId xmlns:a16="http://schemas.microsoft.com/office/drawing/2014/main" id="{D1DCF783-46E9-D159-7BE1-A0FAAD6D6524}"/>
              </a:ext>
            </a:extLst>
          </p:cNvPr>
          <p:cNvGraphicFramePr>
            <a:graphicFrameLocks noGrp="1"/>
          </p:cNvGraphicFramePr>
          <p:nvPr>
            <p:ph type="tbl" sz="quarter" idx="10"/>
            <p:extLst>
              <p:ext uri="{D42A27DB-BD31-4B8C-83A1-F6EECF244321}">
                <p14:modId xmlns:p14="http://schemas.microsoft.com/office/powerpoint/2010/main" val="865138613"/>
              </p:ext>
            </p:extLst>
          </p:nvPr>
        </p:nvGraphicFramePr>
        <p:xfrm>
          <a:off x="1487488" y="2057400"/>
          <a:ext cx="9789995" cy="38862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985710">
                  <a:extLst>
                    <a:ext uri="{9D8B030D-6E8A-4147-A177-3AD203B41FA5}">
                      <a16:colId xmlns:a16="http://schemas.microsoft.com/office/drawing/2014/main" val="127040821"/>
                    </a:ext>
                  </a:extLst>
                </a:gridCol>
                <a:gridCol w="3318899">
                  <a:extLst>
                    <a:ext uri="{9D8B030D-6E8A-4147-A177-3AD203B41FA5}">
                      <a16:colId xmlns:a16="http://schemas.microsoft.com/office/drawing/2014/main" val="149845700"/>
                    </a:ext>
                  </a:extLst>
                </a:gridCol>
                <a:gridCol w="1242693">
                  <a:extLst>
                    <a:ext uri="{9D8B030D-6E8A-4147-A177-3AD203B41FA5}">
                      <a16:colId xmlns:a16="http://schemas.microsoft.com/office/drawing/2014/main" val="3119692462"/>
                    </a:ext>
                  </a:extLst>
                </a:gridCol>
                <a:gridCol w="1242693">
                  <a:extLst>
                    <a:ext uri="{9D8B030D-6E8A-4147-A177-3AD203B41FA5}">
                      <a16:colId xmlns:a16="http://schemas.microsoft.com/office/drawing/2014/main" val="3472639139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Impact factor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Measurement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Target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Achieved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801359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Audience interaction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7386793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Knowledge retention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520977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Post-presentation surveys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Average rating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4.5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61031278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Referral rate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Percentage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184078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en-US" dirty="0"/>
                        <a:t>Collaboration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opportunities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35389741"/>
                  </a:ext>
                </a:extLst>
              </a:tr>
            </a:tbl>
          </a:graphicData>
        </a:graphic>
      </p:graphicFrame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44EDC2-BFBF-920F-CB70-9AF73246605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023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101732C-7338-DBA0-BD19-1FA883047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7614" y="690511"/>
            <a:ext cx="4964671" cy="5253089"/>
          </a:xfrm>
        </p:spPr>
        <p:txBody>
          <a:bodyPr/>
          <a:lstStyle/>
          <a:p>
            <a:r>
              <a:rPr lang="en-US" dirty="0"/>
              <a:t>Thank</a:t>
            </a:r>
            <a:br>
              <a:rPr lang="en-US" dirty="0"/>
            </a:br>
            <a:r>
              <a:rPr lang="en-US" dirty="0"/>
              <a:t>you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0ECFE66-A9E7-A365-967B-2FD670CB392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2286" y="690465"/>
            <a:ext cx="4784372" cy="5253089"/>
          </a:xfrm>
        </p:spPr>
        <p:txBody>
          <a:bodyPr/>
          <a:lstStyle/>
          <a:p>
            <a:r>
              <a:rPr lang="en-US" dirty="0"/>
              <a:t>Brita Tamm</a:t>
            </a:r>
          </a:p>
          <a:p>
            <a:r>
              <a:rPr lang="en-US" dirty="0"/>
              <a:t>502-555-0152</a:t>
            </a:r>
          </a:p>
          <a:p>
            <a:r>
              <a:rPr lang="en-US" dirty="0"/>
              <a:t>brita@firstupconsultants.com</a:t>
            </a:r>
          </a:p>
          <a:p>
            <a:r>
              <a:rPr lang="en-US" dirty="0"/>
              <a:t>www.firstupconsultants.com</a:t>
            </a:r>
          </a:p>
        </p:txBody>
      </p:sp>
    </p:spTree>
    <p:extLst>
      <p:ext uri="{BB962C8B-B14F-4D97-AF65-F5344CB8AC3E}">
        <p14:creationId xmlns:p14="http://schemas.microsoft.com/office/powerpoint/2010/main" val="704370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97761-0B88-A5E8-0B78-C39173D05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5583" y="737115"/>
            <a:ext cx="4640418" cy="5407091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A04E6-CD61-B962-4287-DEC1993C32D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88461" y="737115"/>
            <a:ext cx="4449712" cy="5407091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Building confidence</a:t>
            </a:r>
          </a:p>
          <a:p>
            <a:r>
              <a:rPr lang="en-US" dirty="0"/>
              <a:t>Engaging the audience</a:t>
            </a:r>
          </a:p>
          <a:p>
            <a:r>
              <a:rPr lang="en-US" dirty="0"/>
              <a:t>Visual aids</a:t>
            </a:r>
          </a:p>
          <a:p>
            <a:r>
              <a:rPr lang="en-US" dirty="0"/>
              <a:t>Final tips &amp; takeaways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D4601E-33F5-5714-867D-A0B584DA7C1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7455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9D0E47E-D228-15EB-5886-33E9AA181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827" y="1278294"/>
            <a:ext cx="5000318" cy="4904141"/>
          </a:xfrm>
        </p:spPr>
        <p:txBody>
          <a:bodyPr/>
          <a:lstStyle/>
          <a:p>
            <a:r>
              <a:rPr lang="en-US" dirty="0"/>
              <a:t>The power of communication</a:t>
            </a:r>
          </a:p>
        </p:txBody>
      </p:sp>
      <p:pic>
        <p:nvPicPr>
          <p:cNvPr id="4" name="Picture Placeholder 17" descr="Person smiling on the beach">
            <a:extLst>
              <a:ext uri="{FF2B5EF4-FFF2-40B4-BE49-F238E27FC236}">
                <a16:creationId xmlns:a16="http://schemas.microsoft.com/office/drawing/2014/main" id="{5E6D83BB-8C90-A74A-7CB5-59884B9944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27469" r="27469"/>
          <a:stretch/>
        </p:blipFill>
        <p:spPr>
          <a:xfrm>
            <a:off x="6642169" y="-1"/>
            <a:ext cx="4635426" cy="6857999"/>
          </a:xfrm>
        </p:spPr>
      </p:pic>
    </p:spTree>
    <p:extLst>
      <p:ext uri="{BB962C8B-B14F-4D97-AF65-F5344CB8AC3E}">
        <p14:creationId xmlns:p14="http://schemas.microsoft.com/office/powerpoint/2010/main" val="375211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C0FEFBF-60FD-0161-6F6E-89EE39389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3827" y="3508311"/>
            <a:ext cx="9923770" cy="1438762"/>
          </a:xfrm>
        </p:spPr>
        <p:txBody>
          <a:bodyPr/>
          <a:lstStyle/>
          <a:p>
            <a:r>
              <a:rPr lang="en-US" dirty="0"/>
              <a:t>Overcoming nervousness</a:t>
            </a:r>
            <a:endParaRPr lang="en-ZA" dirty="0"/>
          </a:p>
        </p:txBody>
      </p:sp>
      <p:pic>
        <p:nvPicPr>
          <p:cNvPr id="5" name="Picture Placeholder 84" descr="Two people standing facing a crowd of people sitting">
            <a:extLst>
              <a:ext uri="{FF2B5EF4-FFF2-40B4-BE49-F238E27FC236}">
                <a16:creationId xmlns:a16="http://schemas.microsoft.com/office/drawing/2014/main" id="{E71238CA-461F-1B03-D7E1-786C002AB7D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5290" b="35290"/>
          <a:stretch/>
        </p:blipFill>
        <p:spPr>
          <a:xfrm>
            <a:off x="915600" y="0"/>
            <a:ext cx="10361995" cy="3429000"/>
          </a:xfr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542008-8017-76E5-ABC0-32401068875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353828" y="5228488"/>
            <a:ext cx="9923770" cy="1368256"/>
          </a:xfrm>
        </p:spPr>
        <p:txBody>
          <a:bodyPr/>
          <a:lstStyle/>
          <a:p>
            <a:r>
              <a:rPr lang="en-US" dirty="0"/>
              <a:t>Confidence-building strategies</a:t>
            </a:r>
          </a:p>
        </p:txBody>
      </p:sp>
    </p:spTree>
    <p:extLst>
      <p:ext uri="{BB962C8B-B14F-4D97-AF65-F5344CB8AC3E}">
        <p14:creationId xmlns:p14="http://schemas.microsoft.com/office/powerpoint/2010/main" val="342168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EBC60-AA38-5DEF-3160-0CAA68F3D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5" y="503852"/>
            <a:ext cx="9150675" cy="1427585"/>
          </a:xfrm>
        </p:spPr>
        <p:txBody>
          <a:bodyPr/>
          <a:lstStyle/>
          <a:p>
            <a:r>
              <a:rPr lang="en-US" dirty="0"/>
              <a:t>Engaging the audience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BEE570-1B5E-FFD1-485D-D77E4E6FE7C0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50153" y="2108722"/>
            <a:ext cx="8552264" cy="4119463"/>
          </a:xfrm>
        </p:spPr>
        <p:txBody>
          <a:bodyPr/>
          <a:lstStyle/>
          <a:p>
            <a:r>
              <a:rPr lang="en-US" dirty="0"/>
              <a:t>Make eye contact with your audience to create a sense of intimacy and involvement</a:t>
            </a:r>
          </a:p>
          <a:p>
            <a:r>
              <a:rPr lang="en-US" dirty="0"/>
              <a:t>Weave relatable stories into your presentation using narratives that make your message memorable and impactful</a:t>
            </a:r>
          </a:p>
          <a:p>
            <a:r>
              <a:rPr lang="en-US" dirty="0"/>
              <a:t>Encourage questions and provide thoughtful responses to enhance audience participation</a:t>
            </a:r>
          </a:p>
          <a:p>
            <a:r>
              <a:rPr lang="en-US" dirty="0"/>
              <a:t>Use live polls or surveys to gather audience opinions, promoting engagement and making sure the audience feel involved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C964F-E2D5-D8E7-C513-C47A7E409D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1523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061384-8C2A-AC46-D296-2DF95CBF1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031" y="1068169"/>
            <a:ext cx="10115939" cy="2681549"/>
          </a:xfrm>
        </p:spPr>
        <p:txBody>
          <a:bodyPr/>
          <a:lstStyle/>
          <a:p>
            <a:r>
              <a:rPr lang="en-US" dirty="0"/>
              <a:t>Selecting visual aids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F606B8-D15C-3916-2C66-49DEC593A3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38031" y="4027047"/>
            <a:ext cx="10115939" cy="1762783"/>
          </a:xfrm>
        </p:spPr>
        <p:txBody>
          <a:bodyPr/>
          <a:lstStyle/>
          <a:p>
            <a:r>
              <a:rPr lang="en-US" dirty="0"/>
              <a:t>Enhancing your presentation</a:t>
            </a:r>
          </a:p>
        </p:txBody>
      </p:sp>
    </p:spTree>
    <p:extLst>
      <p:ext uri="{BB962C8B-B14F-4D97-AF65-F5344CB8AC3E}">
        <p14:creationId xmlns:p14="http://schemas.microsoft.com/office/powerpoint/2010/main" val="4011334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86F71E8-8D71-9405-3A01-01C3B8F86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Effective delivery techniques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2C90C5-5198-C255-02F9-1608AA49E08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8814" y="2057401"/>
            <a:ext cx="4627186" cy="4119463"/>
          </a:xfrm>
        </p:spPr>
        <p:txBody>
          <a:bodyPr/>
          <a:lstStyle/>
          <a:p>
            <a:r>
              <a:rPr lang="en-US" dirty="0"/>
              <a:t>This is a powerful tool in public speaking. It involves varying pitch, tone, and volume to convey emotion, emphasize points, and maintain interest. </a:t>
            </a:r>
          </a:p>
          <a:p>
            <a:pPr lvl="1"/>
            <a:r>
              <a:rPr lang="en-US" dirty="0"/>
              <a:t>Pitch variation</a:t>
            </a:r>
          </a:p>
          <a:p>
            <a:pPr lvl="1"/>
            <a:r>
              <a:rPr lang="en-US" dirty="0"/>
              <a:t>Tone inflection</a:t>
            </a:r>
          </a:p>
          <a:p>
            <a:pPr lvl="1"/>
            <a:r>
              <a:rPr lang="en-US" dirty="0"/>
              <a:t>Volume control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992593-AF79-3D1E-E253-0765DF0F513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668185" y="2057401"/>
            <a:ext cx="4609399" cy="4119463"/>
          </a:xfrm>
        </p:spPr>
        <p:txBody>
          <a:bodyPr/>
          <a:lstStyle/>
          <a:p>
            <a:r>
              <a:rPr lang="en-US" dirty="0"/>
              <a:t>Effective body language enhances your message, making it more impactful and memorable.</a:t>
            </a:r>
          </a:p>
          <a:p>
            <a:pPr lvl="1"/>
            <a:r>
              <a:rPr lang="en-US" dirty="0"/>
              <a:t>Meaningful eye contact</a:t>
            </a:r>
          </a:p>
          <a:p>
            <a:pPr lvl="1"/>
            <a:r>
              <a:rPr lang="en-US" dirty="0"/>
              <a:t>Purposeful gestures</a:t>
            </a:r>
          </a:p>
          <a:p>
            <a:pPr lvl="1"/>
            <a:r>
              <a:rPr lang="en-US" dirty="0"/>
              <a:t>Maintain good posture</a:t>
            </a:r>
          </a:p>
          <a:p>
            <a:pPr lvl="1"/>
            <a:r>
              <a:rPr lang="en-US" dirty="0"/>
              <a:t>Control your expressions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4518A5-1C9D-79F3-349C-3E7AAFD989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382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3C15354-374E-4710-792F-592E588BA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Navigating Q&amp;A sessions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5D951B-D6C0-AB0A-0FFD-23670BE643EE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468815" y="2057401"/>
            <a:ext cx="3068678" cy="4119463"/>
          </a:xfrm>
        </p:spPr>
        <p:txBody>
          <a:bodyPr/>
          <a:lstStyle/>
          <a:p>
            <a:r>
              <a:rPr lang="en-US" dirty="0"/>
              <a:t>Know your material in advance</a:t>
            </a:r>
          </a:p>
          <a:p>
            <a:r>
              <a:rPr lang="en-US" dirty="0"/>
              <a:t>Anticipate common questions</a:t>
            </a:r>
          </a:p>
          <a:p>
            <a:r>
              <a:rPr lang="en-US" dirty="0"/>
              <a:t>Rehearse your responses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7CE9E18-F4C2-3B3A-348B-BE5512664CA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191727" y="2057401"/>
            <a:ext cx="6085857" cy="4119463"/>
          </a:xfrm>
        </p:spPr>
        <p:txBody>
          <a:bodyPr/>
          <a:lstStyle/>
          <a:p>
            <a:r>
              <a:rPr lang="en-US" dirty="0"/>
              <a:t>Maintaining composure during the Q&amp;A session is essential for projecting confidence and authority. Consider the following tips for staying composed:</a:t>
            </a:r>
          </a:p>
          <a:p>
            <a:pPr lvl="1"/>
            <a:r>
              <a:rPr lang="en-US" dirty="0"/>
              <a:t>Stay calm</a:t>
            </a:r>
          </a:p>
          <a:p>
            <a:pPr lvl="1"/>
            <a:r>
              <a:rPr lang="en-US" dirty="0"/>
              <a:t>Actively listen</a:t>
            </a:r>
          </a:p>
          <a:p>
            <a:pPr lvl="1"/>
            <a:r>
              <a:rPr lang="en-US" dirty="0"/>
              <a:t>Pause and reflect</a:t>
            </a:r>
          </a:p>
          <a:p>
            <a:pPr lvl="1"/>
            <a:r>
              <a:rPr lang="en-US" dirty="0"/>
              <a:t>Maintain eye contact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756543-DA8C-CEE2-0E13-19DE61C134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8D65601-5AE2-46FC-B138-694DDD2B510D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101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52EF1C1-5933-D909-38D2-D22F630A8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8814" y="503852"/>
            <a:ext cx="9808773" cy="1427585"/>
          </a:xfrm>
        </p:spPr>
        <p:txBody>
          <a:bodyPr/>
          <a:lstStyle/>
          <a:p>
            <a:r>
              <a:rPr lang="en-US" dirty="0"/>
              <a:t>Speaking impact</a:t>
            </a:r>
            <a:endParaRPr lang="en-ZA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1D94129-1999-7159-E6E3-7D6C478655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412136" y="5943601"/>
            <a:ext cx="968983" cy="651912"/>
          </a:xfrm>
        </p:spPr>
        <p:txBody>
          <a:bodyPr/>
          <a:lstStyle/>
          <a:p>
            <a:fld id="{18D65601-5AE2-46FC-B138-694DDD2B510D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Placeholder 6" descr="A person with curly hair standing in front of a crowd">
            <a:extLst>
              <a:ext uri="{FF2B5EF4-FFF2-40B4-BE49-F238E27FC236}">
                <a16:creationId xmlns:a16="http://schemas.microsoft.com/office/drawing/2014/main" id="{9A3D4103-A3C2-A6CC-FF4A-CAB89B7EA625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54" r="54"/>
          <a:stretch/>
        </p:blipFill>
        <p:spPr>
          <a:xfrm>
            <a:off x="1503363" y="2061969"/>
            <a:ext cx="4592637" cy="4805362"/>
          </a:xfr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3004F-891E-E0B4-FC2D-A5949EC33A3D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87262" y="2052736"/>
            <a:ext cx="4490320" cy="4800598"/>
          </a:xfrm>
        </p:spPr>
        <p:txBody>
          <a:bodyPr/>
          <a:lstStyle/>
          <a:p>
            <a:r>
              <a:rPr lang="en-US" dirty="0"/>
              <a:t>Your ability to communicate effectively will leave a lasting impact on your audience</a:t>
            </a:r>
          </a:p>
          <a:p>
            <a:r>
              <a:rPr lang="en-US" dirty="0"/>
              <a:t>Effectively communicating involves not only delivering a message but also resonating with the experiences, values, and emotions of those listening </a:t>
            </a:r>
          </a:p>
        </p:txBody>
      </p:sp>
    </p:spTree>
    <p:extLst>
      <p:ext uri="{BB962C8B-B14F-4D97-AF65-F5344CB8AC3E}">
        <p14:creationId xmlns:p14="http://schemas.microsoft.com/office/powerpoint/2010/main" val="8225065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8696B"/>
      </a:accent1>
      <a:accent2>
        <a:srgbClr val="95B8BF"/>
      </a:accent2>
      <a:accent3>
        <a:srgbClr val="BFD4D9"/>
      </a:accent3>
      <a:accent4>
        <a:srgbClr val="5B4839"/>
      </a:accent4>
      <a:accent5>
        <a:srgbClr val="C3A398"/>
      </a:accent5>
      <a:accent6>
        <a:srgbClr val="CA553E"/>
      </a:accent6>
      <a:hlink>
        <a:srgbClr val="0563C1"/>
      </a:hlink>
      <a:folHlink>
        <a:srgbClr val="954F72"/>
      </a:folHlink>
    </a:clrScheme>
    <a:fontScheme name="Custom 30">
      <a:majorFont>
        <a:latin typeface="Tisa Offc Serif Pro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M78544816_Win32_SL_V10" id="{8934A6D9-B969-498F-A646-4B502FD69C4E}" vid="{AA78C1C8-456D-41A9-83FC-BC8B9A8EE3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69E9DE5-EFFE-4262-A023-32732F0B66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E3707C-8CAB-4302-B7E1-D32E1543E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FDB7358-0BCB-4DEB-B717-C1D7CC555F0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Modern conference presentation</Template>
  <TotalTime>0</TotalTime>
  <Words>419</Words>
  <Application>Microsoft Office PowerPoint</Application>
  <PresentationFormat>Widescreen</PresentationFormat>
  <Paragraphs>118</Paragraphs>
  <Slides>13</Slides>
  <Notes>0</Notes>
  <HiddenSlides>7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Tisa Offc Serif Pro</vt:lpstr>
      <vt:lpstr>Univers Light</vt:lpstr>
      <vt:lpstr>Custom</vt:lpstr>
      <vt:lpstr>Basic presentation</vt:lpstr>
      <vt:lpstr>Agenda</vt:lpstr>
      <vt:lpstr>The power of communication</vt:lpstr>
      <vt:lpstr>Overcoming nervousness</vt:lpstr>
      <vt:lpstr>Engaging the audience</vt:lpstr>
      <vt:lpstr>Selecting visual aids</vt:lpstr>
      <vt:lpstr>Effective delivery techniques</vt:lpstr>
      <vt:lpstr>Navigating Q&amp;A sessions</vt:lpstr>
      <vt:lpstr>Speaking impact</vt:lpstr>
      <vt:lpstr>Dynamic delivery</vt:lpstr>
      <vt:lpstr>Final tips &amp; takeaways</vt:lpstr>
      <vt:lpstr>Speaking engagement metrics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GroupDocs</dc:creator>
  <cp:lastModifiedBy>Volodymyr Lytvynchyk</cp:lastModifiedBy>
  <cp:revision>2</cp:revision>
  <dcterms:created xsi:type="dcterms:W3CDTF">2024-11-01T15:34:59Z</dcterms:created>
  <dcterms:modified xsi:type="dcterms:W3CDTF">2025-06-29T07:50:10Z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